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66" r:id="rId3"/>
    <p:sldId id="267" r:id="rId4"/>
    <p:sldId id="259" r:id="rId5"/>
    <p:sldId id="265" r:id="rId6"/>
    <p:sldId id="260" r:id="rId7"/>
    <p:sldId id="261" r:id="rId8"/>
    <p:sldId id="262" r:id="rId9"/>
    <p:sldId id="269" r:id="rId10"/>
    <p:sldId id="270" r:id="rId11"/>
    <p:sldId id="271" r:id="rId12"/>
    <p:sldId id="272" r:id="rId13"/>
    <p:sldId id="263" r:id="rId14"/>
    <p:sldId id="264" r:id="rId15"/>
    <p:sldId id="273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0AD20C-08F4-4C73-8882-6E619E4BF0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D75AFD5F-BABE-4F29-974A-387908A131B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 order to answer the bigger question– “</a:t>
          </a:r>
          <a:r>
            <a:rPr lang="en-US" b="1" i="1" dirty="0"/>
            <a:t>Based on price and ratings, which is a more favorable option for lodging: Airbnb vs Hotel</a:t>
          </a:r>
          <a:r>
            <a:rPr lang="en-US" dirty="0"/>
            <a:t>?”– we need to ask additional  questions.</a:t>
          </a:r>
        </a:p>
      </dgm:t>
    </dgm:pt>
    <dgm:pt modelId="{40412D86-0EA1-4E78-AF94-CB6D19546743}" type="parTrans" cxnId="{7591C59F-1E09-4891-9168-5AF2AED82146}">
      <dgm:prSet/>
      <dgm:spPr/>
      <dgm:t>
        <a:bodyPr/>
        <a:lstStyle/>
        <a:p>
          <a:endParaRPr lang="en-US"/>
        </a:p>
      </dgm:t>
    </dgm:pt>
    <dgm:pt modelId="{C4DAD7EC-64DB-46F7-A0A2-5C1896573444}" type="sibTrans" cxnId="{7591C59F-1E09-4891-9168-5AF2AED82146}">
      <dgm:prSet/>
      <dgm:spPr/>
      <dgm:t>
        <a:bodyPr/>
        <a:lstStyle/>
        <a:p>
          <a:endParaRPr lang="en-US"/>
        </a:p>
      </dgm:t>
    </dgm:pt>
    <dgm:pt modelId="{B7292BEE-1E2F-4EAC-80C4-10868DB2CAF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Recap of research questions:</a:t>
          </a:r>
        </a:p>
      </dgm:t>
    </dgm:pt>
    <dgm:pt modelId="{C0CDE97C-B9FE-4DBB-80AC-ED2965D6B9E0}" type="parTrans" cxnId="{578D8A68-0540-4E18-835B-142CEC1071CB}">
      <dgm:prSet/>
      <dgm:spPr/>
      <dgm:t>
        <a:bodyPr/>
        <a:lstStyle/>
        <a:p>
          <a:endParaRPr lang="en-US"/>
        </a:p>
      </dgm:t>
    </dgm:pt>
    <dgm:pt modelId="{DD3A4D50-41DE-4D16-BEF3-A6B4259354E4}" type="sibTrans" cxnId="{578D8A68-0540-4E18-835B-142CEC1071CB}">
      <dgm:prSet/>
      <dgm:spPr/>
      <dgm:t>
        <a:bodyPr/>
        <a:lstStyle/>
        <a:p>
          <a:endParaRPr lang="en-US"/>
        </a:p>
      </dgm:t>
    </dgm:pt>
    <dgm:pt modelId="{4B2942D8-9000-46DD-8A24-19531167A9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 Locations  effect on price and ratings of Hotels vs Airbnb?</a:t>
          </a:r>
          <a:endParaRPr lang="en-US" dirty="0"/>
        </a:p>
      </dgm:t>
    </dgm:pt>
    <dgm:pt modelId="{587F0235-679E-4D2F-A8A6-C15B02CA9E07}" type="parTrans" cxnId="{28EAD418-4059-4385-A204-B861FBF1639A}">
      <dgm:prSet/>
      <dgm:spPr/>
      <dgm:t>
        <a:bodyPr/>
        <a:lstStyle/>
        <a:p>
          <a:endParaRPr lang="en-US"/>
        </a:p>
      </dgm:t>
    </dgm:pt>
    <dgm:pt modelId="{314CD08D-B92E-4FA6-AAE4-A27956D75AE4}" type="sibTrans" cxnId="{28EAD418-4059-4385-A204-B861FBF1639A}">
      <dgm:prSet/>
      <dgm:spPr/>
      <dgm:t>
        <a:bodyPr/>
        <a:lstStyle/>
        <a:p>
          <a:endParaRPr lang="en-US"/>
        </a:p>
      </dgm:t>
    </dgm:pt>
    <dgm:pt modelId="{60631732-F6D0-4D85-8105-479F4E7539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Compare lodging </a:t>
          </a:r>
          <a:r>
            <a:rPr lang="en-US" i="1"/>
            <a:t>fees differ city </a:t>
          </a:r>
          <a:r>
            <a:rPr lang="en-US" i="1" dirty="0"/>
            <a:t>to city and neighborhood to neighborhood in the same city?</a:t>
          </a:r>
          <a:endParaRPr lang="en-US" dirty="0"/>
        </a:p>
      </dgm:t>
    </dgm:pt>
    <dgm:pt modelId="{4B46E4EF-9AC9-4E0F-A6D3-488DA97F5A22}" type="parTrans" cxnId="{D253EA3A-EEDD-4FD1-9D7A-9D6A436EF0C6}">
      <dgm:prSet/>
      <dgm:spPr/>
      <dgm:t>
        <a:bodyPr/>
        <a:lstStyle/>
        <a:p>
          <a:endParaRPr lang="en-US"/>
        </a:p>
      </dgm:t>
    </dgm:pt>
    <dgm:pt modelId="{53BBB80E-EF5F-4BC8-BB9C-2A6D3720FA59}" type="sibTrans" cxnId="{D253EA3A-EEDD-4FD1-9D7A-9D6A436EF0C6}">
      <dgm:prSet/>
      <dgm:spPr/>
      <dgm:t>
        <a:bodyPr/>
        <a:lstStyle/>
        <a:p>
          <a:endParaRPr lang="en-US"/>
        </a:p>
      </dgm:t>
    </dgm:pt>
    <dgm:pt modelId="{30AB23EF-14C7-4178-8CEC-6A0B865E944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i="1" dirty="0"/>
            <a:t>Greater # of lodging listings in a single city: Airbnb vs Hotel</a:t>
          </a:r>
          <a:endParaRPr lang="en-US" dirty="0"/>
        </a:p>
      </dgm:t>
    </dgm:pt>
    <dgm:pt modelId="{FD89D4DC-28C8-4312-B5C0-7CCF0B1E164C}" type="parTrans" cxnId="{EBCF1E34-E428-468A-B596-807819F403F1}">
      <dgm:prSet/>
      <dgm:spPr/>
      <dgm:t>
        <a:bodyPr/>
        <a:lstStyle/>
        <a:p>
          <a:endParaRPr lang="en-US"/>
        </a:p>
      </dgm:t>
    </dgm:pt>
    <dgm:pt modelId="{5D439E08-6A4A-4D16-80E8-58D3918D7245}" type="sibTrans" cxnId="{EBCF1E34-E428-468A-B596-807819F403F1}">
      <dgm:prSet/>
      <dgm:spPr/>
      <dgm:t>
        <a:bodyPr/>
        <a:lstStyle/>
        <a:p>
          <a:endParaRPr lang="en-US"/>
        </a:p>
      </dgm:t>
    </dgm:pt>
    <dgm:pt modelId="{6313D946-3CD4-4BE2-804C-5B9A4DF13B2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 order to determine which is overall a better lodging choice: Airbnb vs Hotel, we must look at data to compare and contrast  important factors an individual may consider before making a choice:</a:t>
          </a:r>
        </a:p>
      </dgm:t>
    </dgm:pt>
    <dgm:pt modelId="{CA7E62E5-9CBA-4E3F-9800-9F61AF09052E}" type="parTrans" cxnId="{7B812DC5-CE07-4DB0-BF3E-443DDFB60E2F}">
      <dgm:prSet/>
      <dgm:spPr/>
      <dgm:t>
        <a:bodyPr/>
        <a:lstStyle/>
        <a:p>
          <a:endParaRPr lang="en-US"/>
        </a:p>
      </dgm:t>
    </dgm:pt>
    <dgm:pt modelId="{BB3DD43E-A727-497E-BBF9-2F92FA09C6AF}" type="sibTrans" cxnId="{7B812DC5-CE07-4DB0-BF3E-443DDFB60E2F}">
      <dgm:prSet/>
      <dgm:spPr/>
      <dgm:t>
        <a:bodyPr/>
        <a:lstStyle/>
        <a:p>
          <a:endParaRPr lang="en-US"/>
        </a:p>
      </dgm:t>
    </dgm:pt>
    <dgm:pt modelId="{3C28DAD0-FAD5-4131-968A-CCA99FE6AB2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Location- We chose 8 major cities (US and Internationally) to compare how location effects prices and ratings </a:t>
          </a:r>
        </a:p>
      </dgm:t>
    </dgm:pt>
    <dgm:pt modelId="{40BF72D5-C676-4656-A3CD-9F87D88FD72B}" type="parTrans" cxnId="{1D84CFC2-119B-4B2F-BA50-A1A36308A8C3}">
      <dgm:prSet/>
      <dgm:spPr/>
      <dgm:t>
        <a:bodyPr/>
        <a:lstStyle/>
        <a:p>
          <a:endParaRPr lang="en-US"/>
        </a:p>
      </dgm:t>
    </dgm:pt>
    <dgm:pt modelId="{731D9652-007E-4261-9E25-822C92804E8C}" type="sibTrans" cxnId="{1D84CFC2-119B-4B2F-BA50-A1A36308A8C3}">
      <dgm:prSet/>
      <dgm:spPr/>
      <dgm:t>
        <a:bodyPr/>
        <a:lstStyle/>
        <a:p>
          <a:endParaRPr lang="en-US"/>
        </a:p>
      </dgm:t>
    </dgm:pt>
    <dgm:pt modelId="{13732746-C886-4E74-90CD-C831B17A83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Price- We observed fees for both Hotels and Airbnb in different locations to research which location has the highest and lowest fees for lodging</a:t>
          </a:r>
        </a:p>
      </dgm:t>
    </dgm:pt>
    <dgm:pt modelId="{93B32E0F-7A44-4FC6-AC80-3D0B59405505}" type="parTrans" cxnId="{37AC3A08-3429-4C21-A296-C4B481ACEAED}">
      <dgm:prSet/>
      <dgm:spPr/>
      <dgm:t>
        <a:bodyPr/>
        <a:lstStyle/>
        <a:p>
          <a:endParaRPr lang="en-US"/>
        </a:p>
      </dgm:t>
    </dgm:pt>
    <dgm:pt modelId="{64A23B98-3343-4E47-9232-4E9D83B93B79}" type="sibTrans" cxnId="{37AC3A08-3429-4C21-A296-C4B481ACEAED}">
      <dgm:prSet/>
      <dgm:spPr/>
      <dgm:t>
        <a:bodyPr/>
        <a:lstStyle/>
        <a:p>
          <a:endParaRPr lang="en-US"/>
        </a:p>
      </dgm:t>
    </dgm:pt>
    <dgm:pt modelId="{488C49FE-6B12-49E2-94C9-303E4F8F6C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Ratings – We observed how ratings differ for Hotels and </a:t>
          </a:r>
          <a:r>
            <a:rPr lang="en-US" dirty="0" err="1"/>
            <a:t>Airbnbs</a:t>
          </a:r>
          <a:r>
            <a:rPr lang="en-US" dirty="0"/>
            <a:t> and how ratings also differ for both in different cities and different neighborhoods within cities</a:t>
          </a:r>
        </a:p>
      </dgm:t>
    </dgm:pt>
    <dgm:pt modelId="{1320090C-34CB-4035-88E8-3E33013AB7CD}" type="parTrans" cxnId="{D735B204-CC74-426F-B2C7-2955E237EF27}">
      <dgm:prSet/>
      <dgm:spPr/>
      <dgm:t>
        <a:bodyPr/>
        <a:lstStyle/>
        <a:p>
          <a:endParaRPr lang="en-US"/>
        </a:p>
      </dgm:t>
    </dgm:pt>
    <dgm:pt modelId="{770098AA-1CBE-44FE-A0B8-13DD1E2DD017}" type="sibTrans" cxnId="{D735B204-CC74-426F-B2C7-2955E237EF27}">
      <dgm:prSet/>
      <dgm:spPr/>
      <dgm:t>
        <a:bodyPr/>
        <a:lstStyle/>
        <a:p>
          <a:endParaRPr lang="en-US"/>
        </a:p>
      </dgm:t>
    </dgm:pt>
    <dgm:pt modelId="{C5C1D3EA-DFA3-4C67-B51A-C63C116760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Prices correlation with ratings</a:t>
          </a:r>
        </a:p>
      </dgm:t>
    </dgm:pt>
    <dgm:pt modelId="{4C5FF405-A52D-4670-8DAC-650984F32145}" type="parTrans" cxnId="{79535535-666F-4421-BF7C-244F9C03B228}">
      <dgm:prSet/>
      <dgm:spPr/>
      <dgm:t>
        <a:bodyPr/>
        <a:lstStyle/>
        <a:p>
          <a:endParaRPr lang="en-US"/>
        </a:p>
      </dgm:t>
    </dgm:pt>
    <dgm:pt modelId="{2FFBC9C1-A577-452C-A571-45D1CA5A6033}" type="sibTrans" cxnId="{79535535-666F-4421-BF7C-244F9C03B228}">
      <dgm:prSet/>
      <dgm:spPr/>
      <dgm:t>
        <a:bodyPr/>
        <a:lstStyle/>
        <a:p>
          <a:endParaRPr lang="en-US"/>
        </a:p>
      </dgm:t>
    </dgm:pt>
    <dgm:pt modelId="{448F8BB5-90FC-4A7F-A9FA-6566C0069897}" type="pres">
      <dgm:prSet presAssocID="{DD0AD20C-08F4-4C73-8882-6E619E4BF063}" presName="root" presStyleCnt="0">
        <dgm:presLayoutVars>
          <dgm:dir/>
          <dgm:resizeHandles val="exact"/>
        </dgm:presLayoutVars>
      </dgm:prSet>
      <dgm:spPr/>
    </dgm:pt>
    <dgm:pt modelId="{C34C9335-CD4C-4AD9-A5F2-83D6CE69C6DA}" type="pres">
      <dgm:prSet presAssocID="{D75AFD5F-BABE-4F29-974A-387908A131BD}" presName="compNode" presStyleCnt="0"/>
      <dgm:spPr/>
    </dgm:pt>
    <dgm:pt modelId="{7F58EC27-25F9-4206-BD72-E09A54D75594}" type="pres">
      <dgm:prSet presAssocID="{D75AFD5F-BABE-4F29-974A-387908A131BD}" presName="bgRect" presStyleLbl="bgShp" presStyleIdx="0" presStyleCnt="3"/>
      <dgm:spPr/>
    </dgm:pt>
    <dgm:pt modelId="{44E220AA-4C3B-4175-8293-05A9AD82B56D}" type="pres">
      <dgm:prSet presAssocID="{D75AFD5F-BABE-4F29-974A-387908A131B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42F3E04-7005-46CC-9A09-049D80B320E2}" type="pres">
      <dgm:prSet presAssocID="{D75AFD5F-BABE-4F29-974A-387908A131BD}" presName="spaceRect" presStyleCnt="0"/>
      <dgm:spPr/>
    </dgm:pt>
    <dgm:pt modelId="{AC99FA88-0C9E-44A9-91E7-A0C0C5DC51FF}" type="pres">
      <dgm:prSet presAssocID="{D75AFD5F-BABE-4F29-974A-387908A131BD}" presName="parTx" presStyleLbl="revTx" presStyleIdx="0" presStyleCnt="5">
        <dgm:presLayoutVars>
          <dgm:chMax val="0"/>
          <dgm:chPref val="0"/>
        </dgm:presLayoutVars>
      </dgm:prSet>
      <dgm:spPr/>
    </dgm:pt>
    <dgm:pt modelId="{3A180776-9FA1-4EE8-9866-941C7371940D}" type="pres">
      <dgm:prSet presAssocID="{C4DAD7EC-64DB-46F7-A0A2-5C1896573444}" presName="sibTrans" presStyleCnt="0"/>
      <dgm:spPr/>
    </dgm:pt>
    <dgm:pt modelId="{C779B425-FFB8-475E-9809-EC3BDB2E27A3}" type="pres">
      <dgm:prSet presAssocID="{B7292BEE-1E2F-4EAC-80C4-10868DB2CAF6}" presName="compNode" presStyleCnt="0"/>
      <dgm:spPr/>
    </dgm:pt>
    <dgm:pt modelId="{4D65437B-0DAA-41AD-BA20-072658D59F67}" type="pres">
      <dgm:prSet presAssocID="{B7292BEE-1E2F-4EAC-80C4-10868DB2CAF6}" presName="bgRect" presStyleLbl="bgShp" presStyleIdx="1" presStyleCnt="3"/>
      <dgm:spPr/>
    </dgm:pt>
    <dgm:pt modelId="{8EE49E69-63B8-4B6B-89E2-B93A46BDD001}" type="pres">
      <dgm:prSet presAssocID="{B7292BEE-1E2F-4EAC-80C4-10868DB2CAF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344A27AC-51E9-414B-A064-5246734C7C23}" type="pres">
      <dgm:prSet presAssocID="{B7292BEE-1E2F-4EAC-80C4-10868DB2CAF6}" presName="spaceRect" presStyleCnt="0"/>
      <dgm:spPr/>
    </dgm:pt>
    <dgm:pt modelId="{9F502C8A-8522-4E06-A4F5-CA7F36B43C5D}" type="pres">
      <dgm:prSet presAssocID="{B7292BEE-1E2F-4EAC-80C4-10868DB2CAF6}" presName="parTx" presStyleLbl="revTx" presStyleIdx="1" presStyleCnt="5">
        <dgm:presLayoutVars>
          <dgm:chMax val="0"/>
          <dgm:chPref val="0"/>
        </dgm:presLayoutVars>
      </dgm:prSet>
      <dgm:spPr/>
    </dgm:pt>
    <dgm:pt modelId="{7B27C4BB-7D8F-4DC3-BE38-FA33460C424A}" type="pres">
      <dgm:prSet presAssocID="{B7292BEE-1E2F-4EAC-80C4-10868DB2CAF6}" presName="desTx" presStyleLbl="revTx" presStyleIdx="2" presStyleCnt="5">
        <dgm:presLayoutVars/>
      </dgm:prSet>
      <dgm:spPr/>
    </dgm:pt>
    <dgm:pt modelId="{0B1A7E21-260D-4F8E-BCB9-C80E2424C29C}" type="pres">
      <dgm:prSet presAssocID="{DD3A4D50-41DE-4D16-BEF3-A6B4259354E4}" presName="sibTrans" presStyleCnt="0"/>
      <dgm:spPr/>
    </dgm:pt>
    <dgm:pt modelId="{E25CBD1D-E63C-4536-B09D-A3C9BC61562E}" type="pres">
      <dgm:prSet presAssocID="{6313D946-3CD4-4BE2-804C-5B9A4DF13B20}" presName="compNode" presStyleCnt="0"/>
      <dgm:spPr/>
    </dgm:pt>
    <dgm:pt modelId="{27865AA6-F69F-4218-9651-1B3C24FCACCE}" type="pres">
      <dgm:prSet presAssocID="{6313D946-3CD4-4BE2-804C-5B9A4DF13B20}" presName="bgRect" presStyleLbl="bgShp" presStyleIdx="2" presStyleCnt="3"/>
      <dgm:spPr/>
    </dgm:pt>
    <dgm:pt modelId="{94434A30-DAC1-4163-A66C-68A6A7C1A4A0}" type="pres">
      <dgm:prSet presAssocID="{6313D946-3CD4-4BE2-804C-5B9A4DF13B2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Checklist"/>
        </a:ext>
      </dgm:extLst>
    </dgm:pt>
    <dgm:pt modelId="{9AD7FF0C-6AA8-498D-927E-1CA381B2AAA5}" type="pres">
      <dgm:prSet presAssocID="{6313D946-3CD4-4BE2-804C-5B9A4DF13B20}" presName="spaceRect" presStyleCnt="0"/>
      <dgm:spPr/>
    </dgm:pt>
    <dgm:pt modelId="{832188E7-E569-45DB-B19A-E603F759CEF5}" type="pres">
      <dgm:prSet presAssocID="{6313D946-3CD4-4BE2-804C-5B9A4DF13B20}" presName="parTx" presStyleLbl="revTx" presStyleIdx="3" presStyleCnt="5">
        <dgm:presLayoutVars>
          <dgm:chMax val="0"/>
          <dgm:chPref val="0"/>
        </dgm:presLayoutVars>
      </dgm:prSet>
      <dgm:spPr/>
    </dgm:pt>
    <dgm:pt modelId="{8211EED0-548E-469E-8B44-992E6EF738C0}" type="pres">
      <dgm:prSet presAssocID="{6313D946-3CD4-4BE2-804C-5B9A4DF13B20}" presName="desTx" presStyleLbl="revTx" presStyleIdx="4" presStyleCnt="5">
        <dgm:presLayoutVars/>
      </dgm:prSet>
      <dgm:spPr/>
    </dgm:pt>
  </dgm:ptLst>
  <dgm:cxnLst>
    <dgm:cxn modelId="{D735B204-CC74-426F-B2C7-2955E237EF27}" srcId="{6313D946-3CD4-4BE2-804C-5B9A4DF13B20}" destId="{488C49FE-6B12-49E2-94C9-303E4F8F6CBC}" srcOrd="2" destOrd="0" parTransId="{1320090C-34CB-4035-88E8-3E33013AB7CD}" sibTransId="{770098AA-1CBE-44FE-A0B8-13DD1E2DD017}"/>
    <dgm:cxn modelId="{37AC3A08-3429-4C21-A296-C4B481ACEAED}" srcId="{6313D946-3CD4-4BE2-804C-5B9A4DF13B20}" destId="{13732746-C886-4E74-90CD-C831B17A8316}" srcOrd="1" destOrd="0" parTransId="{93B32E0F-7A44-4FC6-AC80-3D0B59405505}" sibTransId="{64A23B98-3343-4E47-9232-4E9D83B93B79}"/>
    <dgm:cxn modelId="{28EAD418-4059-4385-A204-B861FBF1639A}" srcId="{B7292BEE-1E2F-4EAC-80C4-10868DB2CAF6}" destId="{4B2942D8-9000-46DD-8A24-19531167A920}" srcOrd="0" destOrd="0" parTransId="{587F0235-679E-4D2F-A8A6-C15B02CA9E07}" sibTransId="{314CD08D-B92E-4FA6-AAE4-A27956D75AE4}"/>
    <dgm:cxn modelId="{40871A23-050E-4A48-A58B-EF9CE0E3032D}" type="presOf" srcId="{13732746-C886-4E74-90CD-C831B17A8316}" destId="{8211EED0-548E-469E-8B44-992E6EF738C0}" srcOrd="0" destOrd="1" presId="urn:microsoft.com/office/officeart/2018/2/layout/IconVerticalSolidList"/>
    <dgm:cxn modelId="{EBCF1E34-E428-468A-B596-807819F403F1}" srcId="{B7292BEE-1E2F-4EAC-80C4-10868DB2CAF6}" destId="{30AB23EF-14C7-4178-8CEC-6A0B865E944F}" srcOrd="2" destOrd="0" parTransId="{FD89D4DC-28C8-4312-B5C0-7CCF0B1E164C}" sibTransId="{5D439E08-6A4A-4D16-80E8-58D3918D7245}"/>
    <dgm:cxn modelId="{79535535-666F-4421-BF7C-244F9C03B228}" srcId="{B7292BEE-1E2F-4EAC-80C4-10868DB2CAF6}" destId="{C5C1D3EA-DFA3-4C67-B51A-C63C11676046}" srcOrd="3" destOrd="0" parTransId="{4C5FF405-A52D-4670-8DAC-650984F32145}" sibTransId="{2FFBC9C1-A577-452C-A571-45D1CA5A6033}"/>
    <dgm:cxn modelId="{D253EA3A-EEDD-4FD1-9D7A-9D6A436EF0C6}" srcId="{B7292BEE-1E2F-4EAC-80C4-10868DB2CAF6}" destId="{60631732-F6D0-4D85-8105-479F4E753932}" srcOrd="1" destOrd="0" parTransId="{4B46E4EF-9AC9-4E0F-A6D3-488DA97F5A22}" sibTransId="{53BBB80E-EF5F-4BC8-BB9C-2A6D3720FA59}"/>
    <dgm:cxn modelId="{578D8A68-0540-4E18-835B-142CEC1071CB}" srcId="{DD0AD20C-08F4-4C73-8882-6E619E4BF063}" destId="{B7292BEE-1E2F-4EAC-80C4-10868DB2CAF6}" srcOrd="1" destOrd="0" parTransId="{C0CDE97C-B9FE-4DBB-80AC-ED2965D6B9E0}" sibTransId="{DD3A4D50-41DE-4D16-BEF3-A6B4259354E4}"/>
    <dgm:cxn modelId="{36FD5374-C92C-4F0F-BBE4-A274FA36E1D2}" type="presOf" srcId="{4B2942D8-9000-46DD-8A24-19531167A920}" destId="{7B27C4BB-7D8F-4DC3-BE38-FA33460C424A}" srcOrd="0" destOrd="0" presId="urn:microsoft.com/office/officeart/2018/2/layout/IconVerticalSolidList"/>
    <dgm:cxn modelId="{A3E80E84-81DA-480C-9B15-D0FB14E61EE7}" type="presOf" srcId="{C5C1D3EA-DFA3-4C67-B51A-C63C11676046}" destId="{7B27C4BB-7D8F-4DC3-BE38-FA33460C424A}" srcOrd="0" destOrd="3" presId="urn:microsoft.com/office/officeart/2018/2/layout/IconVerticalSolidList"/>
    <dgm:cxn modelId="{2BDF049C-E994-4BF0-B04C-22CB2B957DC8}" type="presOf" srcId="{D75AFD5F-BABE-4F29-974A-387908A131BD}" destId="{AC99FA88-0C9E-44A9-91E7-A0C0C5DC51FF}" srcOrd="0" destOrd="0" presId="urn:microsoft.com/office/officeart/2018/2/layout/IconVerticalSolidList"/>
    <dgm:cxn modelId="{7591C59F-1E09-4891-9168-5AF2AED82146}" srcId="{DD0AD20C-08F4-4C73-8882-6E619E4BF063}" destId="{D75AFD5F-BABE-4F29-974A-387908A131BD}" srcOrd="0" destOrd="0" parTransId="{40412D86-0EA1-4E78-AF94-CB6D19546743}" sibTransId="{C4DAD7EC-64DB-46F7-A0A2-5C1896573444}"/>
    <dgm:cxn modelId="{4FDD20BD-74E3-432D-92DF-D0095950008A}" type="presOf" srcId="{B7292BEE-1E2F-4EAC-80C4-10868DB2CAF6}" destId="{9F502C8A-8522-4E06-A4F5-CA7F36B43C5D}" srcOrd="0" destOrd="0" presId="urn:microsoft.com/office/officeart/2018/2/layout/IconVerticalSolidList"/>
    <dgm:cxn modelId="{1D84CFC2-119B-4B2F-BA50-A1A36308A8C3}" srcId="{6313D946-3CD4-4BE2-804C-5B9A4DF13B20}" destId="{3C28DAD0-FAD5-4131-968A-CCA99FE6AB28}" srcOrd="0" destOrd="0" parTransId="{40BF72D5-C676-4656-A3CD-9F87D88FD72B}" sibTransId="{731D9652-007E-4261-9E25-822C92804E8C}"/>
    <dgm:cxn modelId="{7B812DC5-CE07-4DB0-BF3E-443DDFB60E2F}" srcId="{DD0AD20C-08F4-4C73-8882-6E619E4BF063}" destId="{6313D946-3CD4-4BE2-804C-5B9A4DF13B20}" srcOrd="2" destOrd="0" parTransId="{CA7E62E5-9CBA-4E3F-9800-9F61AF09052E}" sibTransId="{BB3DD43E-A727-497E-BBF9-2F92FA09C6AF}"/>
    <dgm:cxn modelId="{0D81B1C7-9195-4D1A-90A7-50D96120CFF0}" type="presOf" srcId="{6313D946-3CD4-4BE2-804C-5B9A4DF13B20}" destId="{832188E7-E569-45DB-B19A-E603F759CEF5}" srcOrd="0" destOrd="0" presId="urn:microsoft.com/office/officeart/2018/2/layout/IconVerticalSolidList"/>
    <dgm:cxn modelId="{A67CCDCD-BC53-4E4F-A9BD-51EE9A20988A}" type="presOf" srcId="{60631732-F6D0-4D85-8105-479F4E753932}" destId="{7B27C4BB-7D8F-4DC3-BE38-FA33460C424A}" srcOrd="0" destOrd="1" presId="urn:microsoft.com/office/officeart/2018/2/layout/IconVerticalSolidList"/>
    <dgm:cxn modelId="{E7E810D2-3DAE-4680-AE41-53041DA5F85F}" type="presOf" srcId="{30AB23EF-14C7-4178-8CEC-6A0B865E944F}" destId="{7B27C4BB-7D8F-4DC3-BE38-FA33460C424A}" srcOrd="0" destOrd="2" presId="urn:microsoft.com/office/officeart/2018/2/layout/IconVerticalSolidList"/>
    <dgm:cxn modelId="{1F5C7BE9-70FB-45C7-BE2C-887A7D08E323}" type="presOf" srcId="{488C49FE-6B12-49E2-94C9-303E4F8F6CBC}" destId="{8211EED0-548E-469E-8B44-992E6EF738C0}" srcOrd="0" destOrd="2" presId="urn:microsoft.com/office/officeart/2018/2/layout/IconVerticalSolidList"/>
    <dgm:cxn modelId="{CAFF5FEF-76AE-4EDB-94D0-9375594A560E}" type="presOf" srcId="{DD0AD20C-08F4-4C73-8882-6E619E4BF063}" destId="{448F8BB5-90FC-4A7F-A9FA-6566C0069897}" srcOrd="0" destOrd="0" presId="urn:microsoft.com/office/officeart/2018/2/layout/IconVerticalSolidList"/>
    <dgm:cxn modelId="{A37D60F5-E6B7-44E4-A565-806D570F2535}" type="presOf" srcId="{3C28DAD0-FAD5-4131-968A-CCA99FE6AB28}" destId="{8211EED0-548E-469E-8B44-992E6EF738C0}" srcOrd="0" destOrd="0" presId="urn:microsoft.com/office/officeart/2018/2/layout/IconVerticalSolidList"/>
    <dgm:cxn modelId="{B19CCA84-FE58-424E-B07B-999A4CC07BF0}" type="presParOf" srcId="{448F8BB5-90FC-4A7F-A9FA-6566C0069897}" destId="{C34C9335-CD4C-4AD9-A5F2-83D6CE69C6DA}" srcOrd="0" destOrd="0" presId="urn:microsoft.com/office/officeart/2018/2/layout/IconVerticalSolidList"/>
    <dgm:cxn modelId="{05580827-E988-405A-B8C4-0534F888D4DA}" type="presParOf" srcId="{C34C9335-CD4C-4AD9-A5F2-83D6CE69C6DA}" destId="{7F58EC27-25F9-4206-BD72-E09A54D75594}" srcOrd="0" destOrd="0" presId="urn:microsoft.com/office/officeart/2018/2/layout/IconVerticalSolidList"/>
    <dgm:cxn modelId="{356738E2-D07C-4F68-AE27-017696F3DB04}" type="presParOf" srcId="{C34C9335-CD4C-4AD9-A5F2-83D6CE69C6DA}" destId="{44E220AA-4C3B-4175-8293-05A9AD82B56D}" srcOrd="1" destOrd="0" presId="urn:microsoft.com/office/officeart/2018/2/layout/IconVerticalSolidList"/>
    <dgm:cxn modelId="{AC9BBA21-5012-466A-ABAE-C4F8084F74ED}" type="presParOf" srcId="{C34C9335-CD4C-4AD9-A5F2-83D6CE69C6DA}" destId="{542F3E04-7005-46CC-9A09-049D80B320E2}" srcOrd="2" destOrd="0" presId="urn:microsoft.com/office/officeart/2018/2/layout/IconVerticalSolidList"/>
    <dgm:cxn modelId="{49584CAD-6954-4A82-AA3D-C226BFE3F2B8}" type="presParOf" srcId="{C34C9335-CD4C-4AD9-A5F2-83D6CE69C6DA}" destId="{AC99FA88-0C9E-44A9-91E7-A0C0C5DC51FF}" srcOrd="3" destOrd="0" presId="urn:microsoft.com/office/officeart/2018/2/layout/IconVerticalSolidList"/>
    <dgm:cxn modelId="{DA8913D4-EDFB-443A-A875-90BD1C866A72}" type="presParOf" srcId="{448F8BB5-90FC-4A7F-A9FA-6566C0069897}" destId="{3A180776-9FA1-4EE8-9866-941C7371940D}" srcOrd="1" destOrd="0" presId="urn:microsoft.com/office/officeart/2018/2/layout/IconVerticalSolidList"/>
    <dgm:cxn modelId="{5952B41B-3BB8-4F73-89BC-94605B3073E2}" type="presParOf" srcId="{448F8BB5-90FC-4A7F-A9FA-6566C0069897}" destId="{C779B425-FFB8-475E-9809-EC3BDB2E27A3}" srcOrd="2" destOrd="0" presId="urn:microsoft.com/office/officeart/2018/2/layout/IconVerticalSolidList"/>
    <dgm:cxn modelId="{AEA60283-42DE-4549-BEC1-A995B7BB3B3C}" type="presParOf" srcId="{C779B425-FFB8-475E-9809-EC3BDB2E27A3}" destId="{4D65437B-0DAA-41AD-BA20-072658D59F67}" srcOrd="0" destOrd="0" presId="urn:microsoft.com/office/officeart/2018/2/layout/IconVerticalSolidList"/>
    <dgm:cxn modelId="{51DAFB0F-D360-430C-9342-E3F28DC7C9F8}" type="presParOf" srcId="{C779B425-FFB8-475E-9809-EC3BDB2E27A3}" destId="{8EE49E69-63B8-4B6B-89E2-B93A46BDD001}" srcOrd="1" destOrd="0" presId="urn:microsoft.com/office/officeart/2018/2/layout/IconVerticalSolidList"/>
    <dgm:cxn modelId="{7843000A-BA42-41BD-BCC9-8CE6FDEEBEF4}" type="presParOf" srcId="{C779B425-FFB8-475E-9809-EC3BDB2E27A3}" destId="{344A27AC-51E9-414B-A064-5246734C7C23}" srcOrd="2" destOrd="0" presId="urn:microsoft.com/office/officeart/2018/2/layout/IconVerticalSolidList"/>
    <dgm:cxn modelId="{08754C24-ECBF-4F78-B789-7F5F21672DB8}" type="presParOf" srcId="{C779B425-FFB8-475E-9809-EC3BDB2E27A3}" destId="{9F502C8A-8522-4E06-A4F5-CA7F36B43C5D}" srcOrd="3" destOrd="0" presId="urn:microsoft.com/office/officeart/2018/2/layout/IconVerticalSolidList"/>
    <dgm:cxn modelId="{1FF210D3-BAFD-40D9-9018-082D58048B02}" type="presParOf" srcId="{C779B425-FFB8-475E-9809-EC3BDB2E27A3}" destId="{7B27C4BB-7D8F-4DC3-BE38-FA33460C424A}" srcOrd="4" destOrd="0" presId="urn:microsoft.com/office/officeart/2018/2/layout/IconVerticalSolidList"/>
    <dgm:cxn modelId="{07E4A678-A800-4DC7-802D-2055410FD337}" type="presParOf" srcId="{448F8BB5-90FC-4A7F-A9FA-6566C0069897}" destId="{0B1A7E21-260D-4F8E-BCB9-C80E2424C29C}" srcOrd="3" destOrd="0" presId="urn:microsoft.com/office/officeart/2018/2/layout/IconVerticalSolidList"/>
    <dgm:cxn modelId="{46E76E17-38F5-4E63-8C39-C94FF28F2673}" type="presParOf" srcId="{448F8BB5-90FC-4A7F-A9FA-6566C0069897}" destId="{E25CBD1D-E63C-4536-B09D-A3C9BC61562E}" srcOrd="4" destOrd="0" presId="urn:microsoft.com/office/officeart/2018/2/layout/IconVerticalSolidList"/>
    <dgm:cxn modelId="{DF3FC12D-E909-4034-B9BF-51964061E8AD}" type="presParOf" srcId="{E25CBD1D-E63C-4536-B09D-A3C9BC61562E}" destId="{27865AA6-F69F-4218-9651-1B3C24FCACCE}" srcOrd="0" destOrd="0" presId="urn:microsoft.com/office/officeart/2018/2/layout/IconVerticalSolidList"/>
    <dgm:cxn modelId="{854EFF6C-A548-4BA3-BB6C-DFD3A5CCA003}" type="presParOf" srcId="{E25CBD1D-E63C-4536-B09D-A3C9BC61562E}" destId="{94434A30-DAC1-4163-A66C-68A6A7C1A4A0}" srcOrd="1" destOrd="0" presId="urn:microsoft.com/office/officeart/2018/2/layout/IconVerticalSolidList"/>
    <dgm:cxn modelId="{244E5128-9D50-4E97-BA57-B310317CDA3F}" type="presParOf" srcId="{E25CBD1D-E63C-4536-B09D-A3C9BC61562E}" destId="{9AD7FF0C-6AA8-498D-927E-1CA381B2AAA5}" srcOrd="2" destOrd="0" presId="urn:microsoft.com/office/officeart/2018/2/layout/IconVerticalSolidList"/>
    <dgm:cxn modelId="{C7490DF4-8208-4347-9B7E-780F16C9B0C1}" type="presParOf" srcId="{E25CBD1D-E63C-4536-B09D-A3C9BC61562E}" destId="{832188E7-E569-45DB-B19A-E603F759CEF5}" srcOrd="3" destOrd="0" presId="urn:microsoft.com/office/officeart/2018/2/layout/IconVerticalSolidList"/>
    <dgm:cxn modelId="{FBFD6DA0-43D6-4BCE-B4EF-C1C831BEDD8A}" type="presParOf" srcId="{E25CBD1D-E63C-4536-B09D-A3C9BC61562E}" destId="{8211EED0-548E-469E-8B44-992E6EF738C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8EC27-25F9-4206-BD72-E09A54D75594}">
      <dsp:nvSpPr>
        <dsp:cNvPr id="0" name=""/>
        <dsp:cNvSpPr/>
      </dsp:nvSpPr>
      <dsp:spPr>
        <a:xfrm>
          <a:off x="0" y="3447"/>
          <a:ext cx="7899399" cy="1612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220AA-4C3B-4175-8293-05A9AD82B56D}">
      <dsp:nvSpPr>
        <dsp:cNvPr id="0" name=""/>
        <dsp:cNvSpPr/>
      </dsp:nvSpPr>
      <dsp:spPr>
        <a:xfrm>
          <a:off x="487717" y="366213"/>
          <a:ext cx="886759" cy="8867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9FA88-0C9E-44A9-91E7-A0C0C5DC51FF}">
      <dsp:nvSpPr>
        <dsp:cNvPr id="0" name=""/>
        <dsp:cNvSpPr/>
      </dsp:nvSpPr>
      <dsp:spPr>
        <a:xfrm>
          <a:off x="1862195" y="3447"/>
          <a:ext cx="6035383" cy="1612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34" tIns="170634" rIns="170634" bIns="17063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 order to answer the bigger question– “</a:t>
          </a:r>
          <a:r>
            <a:rPr lang="en-US" sz="1500" b="1" i="1" kern="1200" dirty="0"/>
            <a:t>Based on price and ratings, which is a more favorable option for lodging: Airbnb vs Hotel</a:t>
          </a:r>
          <a:r>
            <a:rPr lang="en-US" sz="1500" kern="1200" dirty="0"/>
            <a:t>?”– we need to ask additional  questions.</a:t>
          </a:r>
        </a:p>
      </dsp:txBody>
      <dsp:txXfrm>
        <a:off x="1862195" y="3447"/>
        <a:ext cx="6035383" cy="1612290"/>
      </dsp:txXfrm>
    </dsp:sp>
    <dsp:sp modelId="{4D65437B-0DAA-41AD-BA20-072658D59F67}">
      <dsp:nvSpPr>
        <dsp:cNvPr id="0" name=""/>
        <dsp:cNvSpPr/>
      </dsp:nvSpPr>
      <dsp:spPr>
        <a:xfrm>
          <a:off x="0" y="2018810"/>
          <a:ext cx="7899399" cy="1612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E49E69-63B8-4B6B-89E2-B93A46BDD001}">
      <dsp:nvSpPr>
        <dsp:cNvPr id="0" name=""/>
        <dsp:cNvSpPr/>
      </dsp:nvSpPr>
      <dsp:spPr>
        <a:xfrm>
          <a:off x="487717" y="2381576"/>
          <a:ext cx="886759" cy="8867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502C8A-8522-4E06-A4F5-CA7F36B43C5D}">
      <dsp:nvSpPr>
        <dsp:cNvPr id="0" name=""/>
        <dsp:cNvSpPr/>
      </dsp:nvSpPr>
      <dsp:spPr>
        <a:xfrm>
          <a:off x="1862195" y="2018810"/>
          <a:ext cx="3554729" cy="1612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34" tIns="170634" rIns="170634" bIns="17063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Recap of research questions:</a:t>
          </a:r>
        </a:p>
      </dsp:txBody>
      <dsp:txXfrm>
        <a:off x="1862195" y="2018810"/>
        <a:ext cx="3554729" cy="1612290"/>
      </dsp:txXfrm>
    </dsp:sp>
    <dsp:sp modelId="{7B27C4BB-7D8F-4DC3-BE38-FA33460C424A}">
      <dsp:nvSpPr>
        <dsp:cNvPr id="0" name=""/>
        <dsp:cNvSpPr/>
      </dsp:nvSpPr>
      <dsp:spPr>
        <a:xfrm>
          <a:off x="5416924" y="2018810"/>
          <a:ext cx="2480653" cy="1612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34" tIns="170634" rIns="170634" bIns="1706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 Locations  effect on price and ratings of Hotels vs Airbnb?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Compare lodging </a:t>
          </a:r>
          <a:r>
            <a:rPr lang="en-US" sz="1100" i="1" kern="1200"/>
            <a:t>fees differ city </a:t>
          </a:r>
          <a:r>
            <a:rPr lang="en-US" sz="1100" i="1" kern="1200" dirty="0"/>
            <a:t>to city and neighborhood to neighborhood in the same city?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i="1" kern="1200" dirty="0"/>
            <a:t>Greater # of lodging listings in a single city: Airbnb vs Hotel</a:t>
          </a:r>
          <a:endParaRPr lang="en-US" sz="1100" kern="1200" dirty="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Prices correlation with ratings</a:t>
          </a:r>
        </a:p>
      </dsp:txBody>
      <dsp:txXfrm>
        <a:off x="5416924" y="2018810"/>
        <a:ext cx="2480653" cy="1612290"/>
      </dsp:txXfrm>
    </dsp:sp>
    <dsp:sp modelId="{27865AA6-F69F-4218-9651-1B3C24FCACCE}">
      <dsp:nvSpPr>
        <dsp:cNvPr id="0" name=""/>
        <dsp:cNvSpPr/>
      </dsp:nvSpPr>
      <dsp:spPr>
        <a:xfrm>
          <a:off x="0" y="4034173"/>
          <a:ext cx="7899399" cy="161229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434A30-DAC1-4163-A66C-68A6A7C1A4A0}">
      <dsp:nvSpPr>
        <dsp:cNvPr id="0" name=""/>
        <dsp:cNvSpPr/>
      </dsp:nvSpPr>
      <dsp:spPr>
        <a:xfrm>
          <a:off x="487717" y="4396939"/>
          <a:ext cx="886759" cy="8867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2188E7-E569-45DB-B19A-E603F759CEF5}">
      <dsp:nvSpPr>
        <dsp:cNvPr id="0" name=""/>
        <dsp:cNvSpPr/>
      </dsp:nvSpPr>
      <dsp:spPr>
        <a:xfrm>
          <a:off x="1862195" y="4034173"/>
          <a:ext cx="3554729" cy="1612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34" tIns="170634" rIns="170634" bIns="17063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 order to determine which is overall a better lodging choice: Airbnb vs Hotel, we must look at data to compare and contrast  important factors an individual may consider before making a choice:</a:t>
          </a:r>
        </a:p>
      </dsp:txBody>
      <dsp:txXfrm>
        <a:off x="1862195" y="4034173"/>
        <a:ext cx="3554729" cy="1612290"/>
      </dsp:txXfrm>
    </dsp:sp>
    <dsp:sp modelId="{8211EED0-548E-469E-8B44-992E6EF738C0}">
      <dsp:nvSpPr>
        <dsp:cNvPr id="0" name=""/>
        <dsp:cNvSpPr/>
      </dsp:nvSpPr>
      <dsp:spPr>
        <a:xfrm>
          <a:off x="5416924" y="4034173"/>
          <a:ext cx="2480653" cy="1612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34" tIns="170634" rIns="170634" bIns="170634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Location- We chose 8 major cities (US and Internationally) to compare how location effects prices and ratings 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Price- We observed fees for both Hotels and Airbnb in different locations to research which location has the highest and lowest fees for lodging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Ratings – We observed how ratings differ for Hotels and </a:t>
          </a:r>
          <a:r>
            <a:rPr lang="en-US" sz="1100" kern="1200" dirty="0" err="1"/>
            <a:t>Airbnbs</a:t>
          </a:r>
          <a:r>
            <a:rPr lang="en-US" sz="1100" kern="1200" dirty="0"/>
            <a:t> and how ratings also differ for both in different cities and different neighborhoods within cities</a:t>
          </a:r>
        </a:p>
      </dsp:txBody>
      <dsp:txXfrm>
        <a:off x="5416924" y="4034173"/>
        <a:ext cx="2480653" cy="1612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9926-B95F-4A13-B612-88BB5E1EC7F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6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9926-B95F-4A13-B612-88BB5E1EC7F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90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9926-B95F-4A13-B612-88BB5E1EC7F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4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9926-B95F-4A13-B612-88BB5E1EC7F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1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9926-B95F-4A13-B612-88BB5E1EC7F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807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9926-B95F-4A13-B612-88BB5E1EC7F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90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9926-B95F-4A13-B612-88BB5E1EC7F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662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9926-B95F-4A13-B612-88BB5E1EC7F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8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9926-B95F-4A13-B612-88BB5E1EC7F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15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E9D9926-B95F-4A13-B612-88BB5E1EC7F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831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D9926-B95F-4A13-B612-88BB5E1EC7F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10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E9D9926-B95F-4A13-B612-88BB5E1EC7FB}" type="datetimeFigureOut">
              <a:rPr lang="en-US" smtClean="0"/>
              <a:t>3/30/2019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0666365-47C0-4E17-80D3-CFB4B196853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875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asmonteiro001/free-world-hotel-database/blob/master/hotels.csv.zip" TargetMode="External"/><Relationship Id="rId2" Type="http://schemas.openxmlformats.org/officeDocument/2006/relationships/hyperlink" Target="http://insideairbnb.com/get-the-data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19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419859-4E1B-44C0-BD42-1B4EB0F8F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999" y="4550229"/>
            <a:ext cx="10909073" cy="1057655"/>
          </a:xfrm>
        </p:spPr>
        <p:txBody>
          <a:bodyPr>
            <a:normAutofit/>
          </a:bodyPr>
          <a:lstStyle/>
          <a:p>
            <a:r>
              <a:rPr lang="en-US" sz="5100" dirty="0"/>
              <a:t>Airbnb vs Hotels: Where will you stay?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67D675-98C7-4AA3-B831-785DEA3C7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3999" y="5727515"/>
            <a:ext cx="10925101" cy="515477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Huma Ghiya, Omar Farag, Mary phillipuk, halak patel</a:t>
            </a:r>
          </a:p>
        </p:txBody>
      </p:sp>
      <p:pic>
        <p:nvPicPr>
          <p:cNvPr id="10" name="Picture 4" descr="Related image">
            <a:extLst>
              <a:ext uri="{FF2B5EF4-FFF2-40B4-BE49-F238E27FC236}">
                <a16:creationId xmlns:a16="http://schemas.microsoft.com/office/drawing/2014/main" id="{B6A40275-6BE2-416C-A941-C94F2237F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373" y="640080"/>
            <a:ext cx="3602736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1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Image result for airbnb symbol">
            <a:extLst>
              <a:ext uri="{FF2B5EF4-FFF2-40B4-BE49-F238E27FC236}">
                <a16:creationId xmlns:a16="http://schemas.microsoft.com/office/drawing/2014/main" id="{0BC5827B-56F6-4C2A-82CB-99B0FFEEE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891" y="640080"/>
            <a:ext cx="3350544" cy="360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Connector 23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25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71559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6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C4AAA502-5435-489E-9538-3A40E6C71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EAC00-F3DD-461E-BC27-016C08719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tx1">
                    <a:lumMod val="85000"/>
                    <a:lumOff val="15000"/>
                  </a:schemeClr>
                </a:solidFill>
              </a:rPr>
              <a:t>Hotel: Price Analysis</a:t>
            </a:r>
          </a:p>
        </p:txBody>
      </p:sp>
      <p:pic>
        <p:nvPicPr>
          <p:cNvPr id="28" name="Picture 2" descr="HotelPriceBoxplot.png">
            <a:extLst>
              <a:ext uri="{FF2B5EF4-FFF2-40B4-BE49-F238E27FC236}">
                <a16:creationId xmlns:a16="http://schemas.microsoft.com/office/drawing/2014/main" id="{92E76414-1FC2-46E8-9185-B2667D4AE9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961" y="218371"/>
            <a:ext cx="9184914" cy="459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Connector 17">
            <a:extLst>
              <a:ext uri="{FF2B5EF4-FFF2-40B4-BE49-F238E27FC236}">
                <a16:creationId xmlns:a16="http://schemas.microsoft.com/office/drawing/2014/main" id="{C9AC0290-4702-4519-B0F4-C2A468809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19">
            <a:extLst>
              <a:ext uri="{FF2B5EF4-FFF2-40B4-BE49-F238E27FC236}">
                <a16:creationId xmlns:a16="http://schemas.microsoft.com/office/drawing/2014/main" id="{DE42378B-2E28-4810-8421-7A473A40E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0D91DD17-237F-4811-BC0E-128EB1BD7C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2763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43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0" name="Rectangle 149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1F118-4BEB-4BA0-BD77-A3E4BCFEA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New York Heat Maps</a:t>
            </a:r>
          </a:p>
        </p:txBody>
      </p:sp>
      <p:pic>
        <p:nvPicPr>
          <p:cNvPr id="5" name="Picture 4" descr="A picture containing map, text&#10;&#10;Description automatically generated">
            <a:extLst>
              <a:ext uri="{FF2B5EF4-FFF2-40B4-BE49-F238E27FC236}">
                <a16:creationId xmlns:a16="http://schemas.microsoft.com/office/drawing/2014/main" id="{90EB97C1-AE96-4567-87B2-645C25369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3" y="1123485"/>
            <a:ext cx="5835489" cy="2760238"/>
          </a:xfrm>
          <a:prstGeom prst="rect">
            <a:avLst/>
          </a:prstGeom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NewYork-priceHeatmap.png">
            <a:extLst>
              <a:ext uri="{FF2B5EF4-FFF2-40B4-BE49-F238E27FC236}">
                <a16:creationId xmlns:a16="http://schemas.microsoft.com/office/drawing/2014/main" id="{E99979C3-98D9-4B51-BE12-82FEF7350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448" y="1123485"/>
            <a:ext cx="5554657" cy="272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Rectangle 155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0A2D0D-5B18-464D-A9A7-9924A2576ABC}"/>
              </a:ext>
            </a:extLst>
          </p:cNvPr>
          <p:cNvSpPr txBox="1"/>
          <p:nvPr/>
        </p:nvSpPr>
        <p:spPr>
          <a:xfrm>
            <a:off x="1108822" y="3995928"/>
            <a:ext cx="349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Hotel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D87F11-DA0D-4D34-B70A-CA7156154AA9}"/>
              </a:ext>
            </a:extLst>
          </p:cNvPr>
          <p:cNvSpPr txBox="1"/>
          <p:nvPr/>
        </p:nvSpPr>
        <p:spPr>
          <a:xfrm>
            <a:off x="7766366" y="3972830"/>
            <a:ext cx="278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Airbnb</a:t>
            </a:r>
          </a:p>
        </p:txBody>
      </p:sp>
    </p:spTree>
    <p:extLst>
      <p:ext uri="{BB962C8B-B14F-4D97-AF65-F5344CB8AC3E}">
        <p14:creationId xmlns:p14="http://schemas.microsoft.com/office/powerpoint/2010/main" val="1449503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5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0" name="Rectangle 37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1" name="Straight Connector 39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2" name="Rectangle 41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3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DCAD7-16D5-4C77-9EEB-6754FBA30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Madrid Chloropleth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5F0EAC4B-3ED6-4DD9-9A03-C8D381A7BF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09" b="5027"/>
          <a:stretch/>
        </p:blipFill>
        <p:spPr>
          <a:xfrm>
            <a:off x="635457" y="1459985"/>
            <a:ext cx="5131653" cy="1962926"/>
          </a:xfrm>
          <a:prstGeom prst="rect">
            <a:avLst/>
          </a:prstGeom>
        </p:spPr>
      </p:pic>
      <p:sp>
        <p:nvSpPr>
          <p:cNvPr id="54" name="Rectangle 45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A7ED7903-73CD-475F-B60F-2758E9C998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9" r="24189" b="-1"/>
          <a:stretch/>
        </p:blipFill>
        <p:spPr>
          <a:xfrm>
            <a:off x="6424891" y="640080"/>
            <a:ext cx="3896210" cy="360273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75989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86F92-1733-4BB5-82B3-169172831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DC651-8C8C-44A0-8362-BFB76EACB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800" dirty="0"/>
              <a:t>Discussion of our findings: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Due to popularity, high-demands, and prices we were expecting to find that </a:t>
            </a:r>
            <a:r>
              <a:rPr lang="en-US" sz="2800" dirty="0" err="1"/>
              <a:t>Airbnbs</a:t>
            </a:r>
            <a:r>
              <a:rPr lang="en-US" sz="2800" dirty="0"/>
              <a:t> would be a more favorable option of lodging as compared to hotels.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Upon our research and data analysis, we came to the conclusion that Airbnb indeed is a more favorable lodging option based upon prices and ratings.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800" dirty="0"/>
              <a:t>Airbnb has lower prices and higher ratings in comparison to Hotels in all 8 cities as per our research.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962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16FA3-8E40-4484-B7A5-A915BB50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D1D2E-1782-4CD1-B393-9E47B4881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Difficulties that arose  and how we dealt with them:	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We were unable to uncover significant amount of Hotel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In order to access Hotel API, we needed to be a business partner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Additional questions / thoughts: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If we had more time, we would analyze additional data that may effect which of the two lodging options is the optimal choice by looking at factor such as: Amenities, Extra services offered, Group size, and transportation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If we had two more weeks, we would analyze data for the distance between Hotels, </a:t>
            </a:r>
            <a:r>
              <a:rPr lang="en-US" dirty="0" err="1"/>
              <a:t>Airbnbs</a:t>
            </a:r>
            <a:r>
              <a:rPr lang="en-US" dirty="0"/>
              <a:t> and attractions in each city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Conduct a qualitative assessment of other factors such as community, housing data, number of jobs, </a:t>
            </a:r>
            <a:r>
              <a:rPr lang="en-US" dirty="0" err="1"/>
              <a:t>Airbnbs</a:t>
            </a:r>
            <a:r>
              <a:rPr lang="en-US" dirty="0"/>
              <a:t> effect of hospitality industry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280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F7287D-421B-42D3-964B-3F4EB900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Q&amp;A</a:t>
            </a:r>
          </a:p>
        </p:txBody>
      </p:sp>
      <p:pic>
        <p:nvPicPr>
          <p:cNvPr id="45" name="Graphic 23" descr="Questions">
            <a:extLst>
              <a:ext uri="{FF2B5EF4-FFF2-40B4-BE49-F238E27FC236}">
                <a16:creationId xmlns:a16="http://schemas.microsoft.com/office/drawing/2014/main" id="{2F06A4DA-A8DA-45CB-98FA-71B20C12F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63029" y="640081"/>
            <a:ext cx="5054156" cy="505415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36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7" name="Rectangle 38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54975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73B90B8B-F76B-4130-8370-38033EEAC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B3F65-391D-4555-96AE-E1A0C3D0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4679" y="634946"/>
            <a:ext cx="6405063" cy="1450757"/>
          </a:xfrm>
        </p:spPr>
        <p:txBody>
          <a:bodyPr>
            <a:normAutofit/>
          </a:bodyPr>
          <a:lstStyle/>
          <a:p>
            <a:r>
              <a:rPr lang="en-US" dirty="0"/>
              <a:t>Core Message / Hypothesis</a:t>
            </a:r>
          </a:p>
        </p:txBody>
      </p:sp>
      <p:pic>
        <p:nvPicPr>
          <p:cNvPr id="1032" name="Picture 8" descr="Image result for rating">
            <a:extLst>
              <a:ext uri="{FF2B5EF4-FFF2-40B4-BE49-F238E27FC236}">
                <a16:creationId xmlns:a16="http://schemas.microsoft.com/office/drawing/2014/main" id="{8915D270-9812-4E42-A336-AEC1DB320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7881"/>
          <a:stretch/>
        </p:blipFill>
        <p:spPr bwMode="auto">
          <a:xfrm>
            <a:off x="633999" y="581098"/>
            <a:ext cx="4020297" cy="24761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2D93264-3FF9-4175-A7FA-F927F0F77A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81247" y="2086188"/>
            <a:ext cx="5852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97E66EDA-8A17-490F-9228-2923B2C88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43" r="2" b="18368"/>
          <a:stretch/>
        </p:blipFill>
        <p:spPr bwMode="auto">
          <a:xfrm>
            <a:off x="633999" y="3218101"/>
            <a:ext cx="4020296" cy="247613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9E6F7-6B8D-4120-ADD7-B72843AA0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4679" y="2198914"/>
            <a:ext cx="6405063" cy="367018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b="1" i="1" dirty="0"/>
              <a:t>Based on price and ratings, which is a more favorable option for lodging: Airbnb vs Hotel?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1C67939-3FD0-4B45-8AA4-9FE55C7E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981A96A-A87C-4F87-845A-3B0A6529F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4879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travel">
            <a:extLst>
              <a:ext uri="{FF2B5EF4-FFF2-40B4-BE49-F238E27FC236}">
                <a16:creationId xmlns:a16="http://schemas.microsoft.com/office/drawing/2014/main" id="{05176E03-D94B-4BD2-89A7-BAAC3F91F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stelsSmoot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575" y="0"/>
            <a:ext cx="12431149" cy="63855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2DD63E-ECC1-4610-B81D-54B417BB7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0" y="0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/>
              <a:t>8 Destinations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9CB6947-4B2A-4952-992C-1FB5106D79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326177"/>
              </p:ext>
            </p:extLst>
          </p:nvPr>
        </p:nvGraphicFramePr>
        <p:xfrm>
          <a:off x="3086100" y="4343400"/>
          <a:ext cx="5803900" cy="1866900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2901950">
                  <a:extLst>
                    <a:ext uri="{9D8B030D-6E8A-4147-A177-3AD203B41FA5}">
                      <a16:colId xmlns:a16="http://schemas.microsoft.com/office/drawing/2014/main" val="1669017043"/>
                    </a:ext>
                  </a:extLst>
                </a:gridCol>
                <a:gridCol w="2901950">
                  <a:extLst>
                    <a:ext uri="{9D8B030D-6E8A-4147-A177-3AD203B41FA5}">
                      <a16:colId xmlns:a16="http://schemas.microsoft.com/office/drawing/2014/main" val="2525018313"/>
                    </a:ext>
                  </a:extLst>
                </a:gridCol>
              </a:tblGrid>
              <a:tr h="461913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New York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Beijing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223283"/>
                  </a:ext>
                </a:extLst>
              </a:tr>
              <a:tr h="468329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Las Vegas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Paris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171328"/>
                  </a:ext>
                </a:extLst>
              </a:tr>
              <a:tr h="468329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Los Angeles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Madrid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29735"/>
                  </a:ext>
                </a:extLst>
              </a:tr>
              <a:tr h="468329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Sydney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>
                            <a:solidFill>
                              <a:schemeClr val="tx1"/>
                            </a:solidFill>
                          </a:ln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Amsterdam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96881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9393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9DEDD-4D32-4074-8779-CF59290E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Message / Hypothesis Cont.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34F9D2F-5B41-4845-A387-EA3E589A5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747092"/>
              </p:ext>
            </p:extLst>
          </p:nvPr>
        </p:nvGraphicFramePr>
        <p:xfrm>
          <a:off x="2032000" y="1824744"/>
          <a:ext cx="8128000" cy="2468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584502864"/>
                    </a:ext>
                  </a:extLst>
                </a:gridCol>
              </a:tblGrid>
              <a:tr h="32797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QUESTIONS FOR RESEARCH: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6870339"/>
                  </a:ext>
                </a:extLst>
              </a:tr>
              <a:tr h="327979">
                <a:tc>
                  <a:txBody>
                    <a:bodyPr/>
                    <a:lstStyle/>
                    <a:p>
                      <a:r>
                        <a:rPr lang="en-US" dirty="0"/>
                        <a:t>Does Location effect the price and ratings of Hotels vs Airbnb?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8452388"/>
                  </a:ext>
                </a:extLst>
              </a:tr>
              <a:tr h="573963">
                <a:tc>
                  <a:txBody>
                    <a:bodyPr/>
                    <a:lstStyle/>
                    <a:p>
                      <a:r>
                        <a:rPr lang="en-US" dirty="0"/>
                        <a:t>How do lodging fees differ city to city and neighborhood to neighborhood in the same city?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387754"/>
                  </a:ext>
                </a:extLst>
              </a:tr>
              <a:tr h="327979">
                <a:tc>
                  <a:txBody>
                    <a:bodyPr/>
                    <a:lstStyle/>
                    <a:p>
                      <a:r>
                        <a:rPr lang="en-US" dirty="0"/>
                        <a:t>Which has a greater # of lodging listings in a single city: Airbnb vs Hotel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735574"/>
                  </a:ext>
                </a:extLst>
              </a:tr>
              <a:tr h="327979">
                <a:tc>
                  <a:txBody>
                    <a:bodyPr/>
                    <a:lstStyle/>
                    <a:p>
                      <a:r>
                        <a:rPr lang="en-US" dirty="0"/>
                        <a:t>How do prices effect ratings in a single city?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170533"/>
                  </a:ext>
                </a:extLst>
              </a:tr>
              <a:tr h="3279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31540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57B5F2-84B2-4C35-A223-C83A83969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998197"/>
              </p:ext>
            </p:extLst>
          </p:nvPr>
        </p:nvGraphicFramePr>
        <p:xfrm>
          <a:off x="2032000" y="3948184"/>
          <a:ext cx="8128000" cy="212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246532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FACTORS TO  BE CONSIDERED: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2500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989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Ratings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6709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Location: 8 major cities throughout the United State &amp; Internationally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7702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Density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7726549"/>
                  </a:ext>
                </a:extLst>
              </a:tr>
            </a:tbl>
          </a:graphicData>
        </a:graphic>
      </p:graphicFrame>
      <p:pic>
        <p:nvPicPr>
          <p:cNvPr id="10" name="Picture 2" descr="Image result for airbnb symbol">
            <a:extLst>
              <a:ext uri="{FF2B5EF4-FFF2-40B4-BE49-F238E27FC236}">
                <a16:creationId xmlns:a16="http://schemas.microsoft.com/office/drawing/2014/main" id="{941BD60B-96F5-4AEA-9E3F-291C2F5BC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9" y="4783597"/>
            <a:ext cx="1310003" cy="140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lated image">
            <a:extLst>
              <a:ext uri="{FF2B5EF4-FFF2-40B4-BE49-F238E27FC236}">
                <a16:creationId xmlns:a16="http://schemas.microsoft.com/office/drawing/2014/main" id="{A0D861BA-7AAD-478D-AF57-3054202AF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458" y="4835091"/>
            <a:ext cx="1419542" cy="141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260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B5993E2-C02B-4335-ABA5-D8EC46555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B801A2-5622-4BE8-9AD2-C337A2CD0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6F8610-BC5C-4955-8CE3-206B51C6A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Core Questions: Why they are important?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AF614F-5BC3-4086-99F5-B87C5847A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51C405-86DE-45AA-AFF2-1273902F4E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5486622"/>
              </p:ext>
            </p:extLst>
          </p:nvPr>
        </p:nvGraphicFramePr>
        <p:xfrm>
          <a:off x="4292600" y="639763"/>
          <a:ext cx="7899399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0170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8E7C2-6BAE-49B6-B7C7-3E44D5296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>
                <a:solidFill>
                  <a:schemeClr val="tx1">
                    <a:lumMod val="85000"/>
                    <a:lumOff val="15000"/>
                  </a:schemeClr>
                </a:solidFill>
              </a:rPr>
              <a:t>Questions and Data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F5CFDFC-7290-4EB0-AD08-2D4B217CA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377109"/>
              </p:ext>
            </p:extLst>
          </p:nvPr>
        </p:nvGraphicFramePr>
        <p:xfrm>
          <a:off x="662956" y="640081"/>
          <a:ext cx="6931644" cy="5126371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80136">
                  <a:extLst>
                    <a:ext uri="{9D8B030D-6E8A-4147-A177-3AD203B41FA5}">
                      <a16:colId xmlns:a16="http://schemas.microsoft.com/office/drawing/2014/main" val="1978435849"/>
                    </a:ext>
                  </a:extLst>
                </a:gridCol>
                <a:gridCol w="1880200">
                  <a:extLst>
                    <a:ext uri="{9D8B030D-6E8A-4147-A177-3AD203B41FA5}">
                      <a16:colId xmlns:a16="http://schemas.microsoft.com/office/drawing/2014/main" val="2927399001"/>
                    </a:ext>
                  </a:extLst>
                </a:gridCol>
                <a:gridCol w="2771308">
                  <a:extLst>
                    <a:ext uri="{9D8B030D-6E8A-4147-A177-3AD203B41FA5}">
                      <a16:colId xmlns:a16="http://schemas.microsoft.com/office/drawing/2014/main" val="3275605578"/>
                    </a:ext>
                  </a:extLst>
                </a:gridCol>
              </a:tblGrid>
              <a:tr h="313216">
                <a:tc>
                  <a:txBody>
                    <a:bodyPr/>
                    <a:lstStyle/>
                    <a:p>
                      <a:r>
                        <a:rPr lang="en-US" sz="1400"/>
                        <a:t>Question</a:t>
                      </a:r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Data Needed</a:t>
                      </a:r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Data Source</a:t>
                      </a:r>
                    </a:p>
                  </a:txBody>
                  <a:tcPr marL="71185" marR="71185" marT="35593" marB="35593"/>
                </a:tc>
                <a:extLst>
                  <a:ext uri="{0D108BD9-81ED-4DB2-BD59-A6C34878D82A}">
                    <a16:rowId xmlns:a16="http://schemas.microsoft.com/office/drawing/2014/main" val="3718855695"/>
                  </a:ext>
                </a:extLst>
              </a:tr>
              <a:tr h="1096254">
                <a:tc>
                  <a:txBody>
                    <a:bodyPr/>
                    <a:lstStyle/>
                    <a:p>
                      <a:r>
                        <a:rPr lang="en-US" sz="900"/>
                        <a:t>Does Location effect the price and ratings of Hotels Vs. Airbnb</a:t>
                      </a:r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900" dirty="0"/>
                        <a:t>Airbnb data for pricing and ratings in 8 cities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900" dirty="0"/>
                        <a:t>Density in 8 cities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900" dirty="0"/>
                        <a:t>Hotel data for pricing and ratings in 8 cities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900" dirty="0"/>
                        <a:t>Density 8 cities</a:t>
                      </a:r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Airbnb Data: </a:t>
                      </a:r>
                      <a:r>
                        <a:rPr lang="en-US" sz="900" dirty="0">
                          <a:hlinkClick r:id="rId2"/>
                        </a:rPr>
                        <a:t>http://insideairbnb.com/get-the-data.html</a:t>
                      </a:r>
                      <a:endParaRPr lang="en-US" sz="9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Hotel Data: </a:t>
                      </a:r>
                      <a:r>
                        <a:rPr lang="en-US" sz="900" dirty="0">
                          <a:hlinkClick r:id="rId3"/>
                        </a:rPr>
                        <a:t>https://github.com/lucasmonteiro001/free-world-hotel-database/blob/master/hotels.csv.zip</a:t>
                      </a:r>
                      <a:endParaRPr lang="en-US" sz="9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 err="1"/>
                        <a:t>Tripadvisor</a:t>
                      </a:r>
                      <a:endParaRPr lang="en-US" sz="900" dirty="0"/>
                    </a:p>
                    <a:p>
                      <a:endParaRPr lang="en-US" sz="900" dirty="0"/>
                    </a:p>
                    <a:p>
                      <a:endParaRPr lang="en-US" sz="900" dirty="0"/>
                    </a:p>
                  </a:txBody>
                  <a:tcPr marL="71185" marR="71185" marT="35593" marB="35593"/>
                </a:tc>
                <a:extLst>
                  <a:ext uri="{0D108BD9-81ED-4DB2-BD59-A6C34878D82A}">
                    <a16:rowId xmlns:a16="http://schemas.microsoft.com/office/drawing/2014/main" val="1062710693"/>
                  </a:ext>
                </a:extLst>
              </a:tr>
              <a:tr h="1096254">
                <a:tc>
                  <a:txBody>
                    <a:bodyPr/>
                    <a:lstStyle/>
                    <a:p>
                      <a:r>
                        <a:rPr lang="en-US" sz="900" dirty="0"/>
                        <a:t>How do lodging fees differ city to city and neighborhood to neighborhood in the same city?</a:t>
                      </a:r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900" dirty="0"/>
                        <a:t>Airbnb data for pricing and ratings in 8 cities 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900" dirty="0"/>
                        <a:t>Density in 8 cities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900" dirty="0"/>
                        <a:t>Hotel data for pricing and ratings in 8 cities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900" dirty="0"/>
                        <a:t>Density in 8 cities</a:t>
                      </a:r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Airbnb Data: </a:t>
                      </a:r>
                      <a:r>
                        <a:rPr lang="en-US" sz="900" dirty="0">
                          <a:hlinkClick r:id="rId2"/>
                        </a:rPr>
                        <a:t>http://insideairbnb.com/get-the-data.html</a:t>
                      </a:r>
                      <a:endParaRPr lang="en-US" sz="9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 dirty="0"/>
                        <a:t>Hotel Data: </a:t>
                      </a:r>
                      <a:r>
                        <a:rPr lang="en-US" sz="900" dirty="0">
                          <a:hlinkClick r:id="rId3"/>
                        </a:rPr>
                        <a:t>https://github.com/lucasmonteiro001/free-world-hotel-database/blob/master/hotels.csv.zip</a:t>
                      </a:r>
                      <a:endParaRPr lang="en-US" sz="900" dirty="0"/>
                    </a:p>
                    <a:p>
                      <a:endParaRPr lang="en-US" sz="900" dirty="0"/>
                    </a:p>
                  </a:txBody>
                  <a:tcPr marL="71185" marR="71185" marT="35593" marB="35593"/>
                </a:tc>
                <a:extLst>
                  <a:ext uri="{0D108BD9-81ED-4DB2-BD59-A6C34878D82A}">
                    <a16:rowId xmlns:a16="http://schemas.microsoft.com/office/drawing/2014/main" val="2911560356"/>
                  </a:ext>
                </a:extLst>
              </a:tr>
              <a:tr h="1096254">
                <a:tc>
                  <a:txBody>
                    <a:bodyPr/>
                    <a:lstStyle/>
                    <a:p>
                      <a:r>
                        <a:rPr lang="en-US" sz="900"/>
                        <a:t>Which has a greater # of lodging listings in a single city: Hotel Vs. Airbnb?</a:t>
                      </a:r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900" dirty="0"/>
                        <a:t>Heat maps generated from Hotel and Airbnb data</a:t>
                      </a:r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Airbnb Data: </a:t>
                      </a:r>
                      <a:r>
                        <a:rPr lang="en-US" sz="900">
                          <a:hlinkClick r:id="rId2"/>
                        </a:rPr>
                        <a:t>http://insideairbnb.com/get-the-data.html</a:t>
                      </a:r>
                      <a:endParaRPr lang="en-US" sz="9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Hotel Data: </a:t>
                      </a:r>
                      <a:r>
                        <a:rPr lang="en-US" sz="900">
                          <a:hlinkClick r:id="rId3"/>
                        </a:rPr>
                        <a:t>https://github.com/lucasmonteiro001/free-world-hotel-database/blob/master/hotels.csv.zip</a:t>
                      </a:r>
                      <a:endParaRPr lang="en-US" sz="900"/>
                    </a:p>
                    <a:p>
                      <a:endParaRPr lang="en-US" sz="900"/>
                    </a:p>
                  </a:txBody>
                  <a:tcPr marL="71185" marR="71185" marT="35593" marB="35593"/>
                </a:tc>
                <a:extLst>
                  <a:ext uri="{0D108BD9-81ED-4DB2-BD59-A6C34878D82A}">
                    <a16:rowId xmlns:a16="http://schemas.microsoft.com/office/drawing/2014/main" val="2525528265"/>
                  </a:ext>
                </a:extLst>
              </a:tr>
              <a:tr h="1096254">
                <a:tc>
                  <a:txBody>
                    <a:bodyPr/>
                    <a:lstStyle/>
                    <a:p>
                      <a:r>
                        <a:rPr lang="en-US" sz="900"/>
                        <a:t>How do prices effect ratings in a single city?</a:t>
                      </a:r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900"/>
                        <a:t>Airbnb data for pricing and ratings in 8 cities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sz="900"/>
                        <a:t>Hotel data for pricing and ratings in 8 cities</a:t>
                      </a:r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Airbnb Data: </a:t>
                      </a:r>
                      <a:r>
                        <a:rPr lang="en-US" sz="900">
                          <a:hlinkClick r:id="rId2"/>
                        </a:rPr>
                        <a:t>http://insideairbnb.com/get-the-data.html</a:t>
                      </a:r>
                      <a:endParaRPr lang="en-US" sz="90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900"/>
                        <a:t>Hotel Data: </a:t>
                      </a:r>
                      <a:r>
                        <a:rPr lang="en-US" sz="900">
                          <a:hlinkClick r:id="rId3"/>
                        </a:rPr>
                        <a:t>https://github.com/lucasmonteiro001/free-world-hotel-database/blob/master/hotels.csv.zip</a:t>
                      </a:r>
                      <a:endParaRPr lang="en-US" sz="900"/>
                    </a:p>
                    <a:p>
                      <a:endParaRPr lang="en-US" sz="900"/>
                    </a:p>
                  </a:txBody>
                  <a:tcPr marL="71185" marR="71185" marT="35593" marB="35593"/>
                </a:tc>
                <a:extLst>
                  <a:ext uri="{0D108BD9-81ED-4DB2-BD59-A6C34878D82A}">
                    <a16:rowId xmlns:a16="http://schemas.microsoft.com/office/drawing/2014/main" val="3579518343"/>
                  </a:ext>
                </a:extLst>
              </a:tr>
              <a:tr h="355927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marL="71185" marR="71185" marT="35593" marB="35593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71185" marR="71185" marT="35593" marB="35593"/>
                </a:tc>
                <a:extLst>
                  <a:ext uri="{0D108BD9-81ED-4DB2-BD59-A6C34878D82A}">
                    <a16:rowId xmlns:a16="http://schemas.microsoft.com/office/drawing/2014/main" val="2792478209"/>
                  </a:ext>
                </a:extLst>
              </a:tr>
            </a:tbl>
          </a:graphicData>
        </a:graphic>
      </p:graphicFrame>
      <p:pic>
        <p:nvPicPr>
          <p:cNvPr id="5122" name="Picture 2" descr="Image result for question marks">
            <a:extLst>
              <a:ext uri="{FF2B5EF4-FFF2-40B4-BE49-F238E27FC236}">
                <a16:creationId xmlns:a16="http://schemas.microsoft.com/office/drawing/2014/main" id="{F1D39416-6524-44B0-AD37-245224B17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15" y="181897"/>
            <a:ext cx="4365625" cy="24573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026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D9B09-2878-4A70-AC59-D6D844A83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Data Clean-Up and Exploration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5A350-B919-4BB9-BE17-DF701F6F3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r>
              <a:rPr lang="en-US" sz="1000" dirty="0"/>
              <a:t>Data Cleaning: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000" dirty="0"/>
              <a:t>In order to clean our research data, we utilized </a:t>
            </a:r>
            <a:r>
              <a:rPr lang="en-US" sz="1000" dirty="0" err="1"/>
              <a:t>Jupyter</a:t>
            </a:r>
            <a:r>
              <a:rPr lang="en-US" sz="1000" dirty="0"/>
              <a:t> Notebook.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000" dirty="0"/>
              <a:t>We cleaned up the city data as follow: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000" dirty="0"/>
              <a:t>Reformatted via </a:t>
            </a:r>
            <a:r>
              <a:rPr lang="en-US" sz="1000" dirty="0" err="1"/>
              <a:t>Jupyter</a:t>
            </a:r>
            <a:r>
              <a:rPr lang="en-US" sz="1000" dirty="0"/>
              <a:t> Notebook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000" dirty="0"/>
              <a:t>We identified some cities were more dense than others –prices varied (10 K for some </a:t>
            </a:r>
            <a:r>
              <a:rPr lang="en-US" sz="1000" dirty="0" err="1"/>
              <a:t>Airbnbs</a:t>
            </a:r>
            <a:r>
              <a:rPr lang="en-US" sz="1000" dirty="0"/>
              <a:t>)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000" dirty="0"/>
              <a:t>Some columns contained strings and needed to be converted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sz="1000" dirty="0"/>
              <a:t>Some cities were not labeled—therefore, we used google API to box each city</a:t>
            </a:r>
          </a:p>
          <a:p>
            <a:pPr lvl="2">
              <a:buFont typeface="Courier New" panose="02070309020205020404" pitchFamily="49" charset="0"/>
              <a:buChar char="o"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What we anticipated:  Heat maps– We anticipated some of the </a:t>
            </a:r>
            <a:r>
              <a:rPr lang="en-US" sz="1000" dirty="0" err="1"/>
              <a:t>Airbnbs</a:t>
            </a:r>
            <a:r>
              <a:rPr lang="en-US" sz="1000" dirty="0"/>
              <a:t> may be  labeled as NY but may  actually be located outside of the city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000" dirty="0"/>
              <a:t>Problems we ran into: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000" dirty="0"/>
              <a:t>Finding comparable data for hotels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000" dirty="0"/>
              <a:t>We were only able to access Hotel data for 2016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000" dirty="0"/>
              <a:t>Our  Hotel data was on a smaller scale than our Airbnb data</a:t>
            </a:r>
          </a:p>
          <a:p>
            <a:r>
              <a:rPr lang="en-US" sz="1000" b="1" u="sng" dirty="0"/>
              <a:t>Presentation and discussion of interesting figures developed during exploration:</a:t>
            </a:r>
          </a:p>
          <a:p>
            <a:endParaRPr lang="en-US" sz="1000" dirty="0"/>
          </a:p>
        </p:txBody>
      </p:sp>
      <p:pic>
        <p:nvPicPr>
          <p:cNvPr id="16" name="Graphic 6" descr="Checkmark">
            <a:extLst>
              <a:ext uri="{FF2B5EF4-FFF2-40B4-BE49-F238E27FC236}">
                <a16:creationId xmlns:a16="http://schemas.microsoft.com/office/drawing/2014/main" id="{B5AC72E8-4363-415D-97FC-D94D7839A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20570" y="2084269"/>
            <a:ext cx="3135109" cy="313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716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C6417104-D4C1-4710-9982-2154A7F48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B2829F-D433-48D1-901F-75984E70A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 Analysis: Airbnb Vs. Hotel</a:t>
            </a:r>
          </a:p>
        </p:txBody>
      </p:sp>
      <p:pic>
        <p:nvPicPr>
          <p:cNvPr id="6148" name="Picture 4" descr="HotelAirbnbRating.png">
            <a:extLst>
              <a:ext uri="{FF2B5EF4-FFF2-40B4-BE49-F238E27FC236}">
                <a16:creationId xmlns:a16="http://schemas.microsoft.com/office/drawing/2014/main" id="{FCB663F5-E9B6-4B5E-9E60-1910E1468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3" y="886968"/>
            <a:ext cx="5674787" cy="2837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626F1402-2DEC-4071-84AF-350C7BF00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AverageHotelandAirbnb.png">
            <a:extLst>
              <a:ext uri="{FF2B5EF4-FFF2-40B4-BE49-F238E27FC236}">
                <a16:creationId xmlns:a16="http://schemas.microsoft.com/office/drawing/2014/main" id="{74388BD2-22AD-4B26-BBDF-B9C9DD8C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891" y="886968"/>
            <a:ext cx="5668050" cy="28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4733B62-1719-4677-A612-CA0AC0AD7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A52A394-10F4-4AA5-90E4-634D1E919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7BDDC51-8BB2-42BE-8EA8-39B3E9AC1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2913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8CBFEA-0FB2-4589-B996-9F5A4781E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7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tx1">
                    <a:lumMod val="85000"/>
                    <a:lumOff val="15000"/>
                  </a:schemeClr>
                </a:solidFill>
              </a:rPr>
              <a:t>Airbnb: Price Analysis</a:t>
            </a:r>
          </a:p>
        </p:txBody>
      </p:sp>
      <p:pic>
        <p:nvPicPr>
          <p:cNvPr id="7" name="Picture 4" descr="AirbnbPriceBoxplot.png">
            <a:extLst>
              <a:ext uri="{FF2B5EF4-FFF2-40B4-BE49-F238E27FC236}">
                <a16:creationId xmlns:a16="http://schemas.microsoft.com/office/drawing/2014/main" id="{107B4219-22C4-4D4C-BE4C-7D750BF4B0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971" y="901710"/>
            <a:ext cx="8156081" cy="431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607875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Custom 1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C00000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882</Words>
  <Application>Microsoft Office PowerPoint</Application>
  <PresentationFormat>Widescreen</PresentationFormat>
  <Paragraphs>103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Wingdings</vt:lpstr>
      <vt:lpstr>Retrospect</vt:lpstr>
      <vt:lpstr>Airbnb vs Hotels: Where will you stay?  </vt:lpstr>
      <vt:lpstr>Core Message / Hypothesis</vt:lpstr>
      <vt:lpstr>8 Destinations</vt:lpstr>
      <vt:lpstr>Core Message / Hypothesis Cont.</vt:lpstr>
      <vt:lpstr>Core Questions: Why they are important?</vt:lpstr>
      <vt:lpstr>Questions and Data</vt:lpstr>
      <vt:lpstr>Data Clean-Up and Exploration</vt:lpstr>
      <vt:lpstr>Data Analysis: Airbnb Vs. Hotel</vt:lpstr>
      <vt:lpstr>Airbnb: Price Analysis</vt:lpstr>
      <vt:lpstr>Hotel: Price Analysis</vt:lpstr>
      <vt:lpstr>New York Heat Maps</vt:lpstr>
      <vt:lpstr>Madrid Chloropleth</vt:lpstr>
      <vt:lpstr>Discussion</vt:lpstr>
      <vt:lpstr>Post Mortem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vs Hotels: Where will you stay?  </dc:title>
  <dc:creator>Huma Ghiya</dc:creator>
  <cp:lastModifiedBy>Huma Ghiya</cp:lastModifiedBy>
  <cp:revision>1</cp:revision>
  <dcterms:created xsi:type="dcterms:W3CDTF">2019-03-30T12:40:11Z</dcterms:created>
  <dcterms:modified xsi:type="dcterms:W3CDTF">2019-03-30T12:40:48Z</dcterms:modified>
</cp:coreProperties>
</file>